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ticulat" panose="020B0604020202020204" charset="0"/>
      <p:regular r:id="rId15"/>
    </p:embeddedFont>
    <p:embeddedFont>
      <p:font typeface="Calibri" panose="020F0502020204030204" pitchFamily="34" charset="0"/>
      <p:regular r:id="rId16"/>
      <p:bold r:id="rId17"/>
      <p:italic r:id="rId18"/>
      <p:boldItalic r:id="rId19"/>
    </p:embeddedFont>
    <p:embeddedFont>
      <p:font typeface="Poppins" panose="00000500000000000000" pitchFamily="2" charset="0"/>
      <p:regular r:id="rId20"/>
    </p:embeddedFont>
    <p:embeddedFont>
      <p:font typeface="Poppi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43503" y="-6381609"/>
            <a:ext cx="25704255" cy="16911659"/>
            <a:chOff x="0" y="0"/>
            <a:chExt cx="34272340" cy="2254887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76030" y="8085332"/>
              <a:ext cx="17796310" cy="144635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0" y="0"/>
              <a:ext cx="17796310" cy="14463546"/>
            </a:xfrm>
            <a:prstGeom prst="rect">
              <a:avLst/>
            </a:prstGeom>
          </p:spPr>
        </p:pic>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44" b="3474"/>
          <a:stretch>
            <a:fillRect/>
          </a:stretch>
        </p:blipFill>
        <p:spPr>
          <a:xfrm>
            <a:off x="9144000" y="744445"/>
            <a:ext cx="3971837" cy="395657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98765" y="4175887"/>
            <a:ext cx="2635183" cy="2668540"/>
          </a:xfrm>
          <a:prstGeom prst="rect">
            <a:avLst/>
          </a:prstGeom>
        </p:spPr>
      </p:pic>
      <p:pic>
        <p:nvPicPr>
          <p:cNvPr id="7" name="Picture 7"/>
          <p:cNvPicPr>
            <a:picLocks noChangeAspect="1"/>
          </p:cNvPicPr>
          <p:nvPr/>
        </p:nvPicPr>
        <p:blipFill>
          <a:blip r:embed="rId10"/>
          <a:srcRect/>
          <a:stretch>
            <a:fillRect/>
          </a:stretch>
        </p:blipFill>
        <p:spPr>
          <a:xfrm>
            <a:off x="9144000" y="5510157"/>
            <a:ext cx="4971453" cy="3781478"/>
          </a:xfrm>
          <a:prstGeom prst="rect">
            <a:avLst/>
          </a:prstGeom>
        </p:spPr>
      </p:pic>
      <p:sp>
        <p:nvSpPr>
          <p:cNvPr id="8" name="TextBox 8"/>
          <p:cNvSpPr txBox="1"/>
          <p:nvPr/>
        </p:nvSpPr>
        <p:spPr>
          <a:xfrm>
            <a:off x="1028700" y="2620137"/>
            <a:ext cx="8115300" cy="2873374"/>
          </a:xfrm>
          <a:prstGeom prst="rect">
            <a:avLst/>
          </a:prstGeom>
        </p:spPr>
        <p:txBody>
          <a:bodyPr lIns="0" tIns="0" rIns="0" bIns="0" rtlCol="0" anchor="t">
            <a:spAutoFit/>
          </a:bodyPr>
          <a:lstStyle/>
          <a:p>
            <a:pPr>
              <a:lnSpc>
                <a:spcPts val="11200"/>
              </a:lnSpc>
            </a:pPr>
            <a:r>
              <a:rPr lang="en-US" sz="8000">
                <a:solidFill>
                  <a:srgbClr val="000000"/>
                </a:solidFill>
                <a:latin typeface="Poppins Bold"/>
              </a:rPr>
              <a:t>SKIN CANCER DETECTION</a:t>
            </a:r>
          </a:p>
        </p:txBody>
      </p:sp>
      <p:sp>
        <p:nvSpPr>
          <p:cNvPr id="9" name="TextBox 9"/>
          <p:cNvSpPr txBox="1"/>
          <p:nvPr/>
        </p:nvSpPr>
        <p:spPr>
          <a:xfrm>
            <a:off x="1028700" y="6259938"/>
            <a:ext cx="6201504" cy="1463250"/>
          </a:xfrm>
          <a:prstGeom prst="rect">
            <a:avLst/>
          </a:prstGeom>
        </p:spPr>
        <p:txBody>
          <a:bodyPr lIns="0" tIns="0" rIns="0" bIns="0" rtlCol="0" anchor="t">
            <a:spAutoFit/>
          </a:bodyPr>
          <a:lstStyle/>
          <a:p>
            <a:pPr>
              <a:lnSpc>
                <a:spcPts val="3873"/>
              </a:lnSpc>
            </a:pPr>
            <a:r>
              <a:rPr lang="en-US" sz="2766" dirty="0">
                <a:solidFill>
                  <a:srgbClr val="545454"/>
                </a:solidFill>
                <a:latin typeface="Poppins"/>
              </a:rPr>
              <a:t>Group Members: Aakanksha Patil</a:t>
            </a:r>
          </a:p>
          <a:p>
            <a:pPr>
              <a:lnSpc>
                <a:spcPts val="3873"/>
              </a:lnSpc>
            </a:pPr>
            <a:r>
              <a:rPr lang="en-US" sz="2766" dirty="0">
                <a:solidFill>
                  <a:srgbClr val="545454"/>
                </a:solidFill>
                <a:latin typeface="Poppins"/>
              </a:rPr>
              <a:t>                                </a:t>
            </a:r>
            <a:r>
              <a:rPr lang="en-US" sz="2766" dirty="0" err="1">
                <a:solidFill>
                  <a:srgbClr val="545454"/>
                </a:solidFill>
                <a:latin typeface="Poppins"/>
              </a:rPr>
              <a:t>Vanshika</a:t>
            </a:r>
            <a:r>
              <a:rPr lang="en-US" sz="2766" dirty="0">
                <a:solidFill>
                  <a:srgbClr val="545454"/>
                </a:solidFill>
                <a:latin typeface="Poppins"/>
              </a:rPr>
              <a:t> Nair</a:t>
            </a:r>
          </a:p>
          <a:p>
            <a:pPr>
              <a:lnSpc>
                <a:spcPts val="3873"/>
              </a:lnSpc>
            </a:pPr>
            <a:r>
              <a:rPr lang="en-US" sz="2766" dirty="0">
                <a:solidFill>
                  <a:srgbClr val="545454"/>
                </a:solidFill>
                <a:latin typeface="Poppins"/>
              </a:rPr>
              <a:t>                                Harsh </a:t>
            </a:r>
            <a:r>
              <a:rPr lang="en-US" sz="2766" dirty="0" err="1">
                <a:solidFill>
                  <a:srgbClr val="545454"/>
                </a:solidFill>
                <a:latin typeface="Poppins"/>
              </a:rPr>
              <a:t>Dankhara</a:t>
            </a:r>
            <a:r>
              <a:rPr lang="en-US" sz="2766" dirty="0">
                <a:solidFill>
                  <a:srgbClr val="545454"/>
                </a:solidFill>
                <a:latin typeface="Poppins"/>
              </a:rPr>
              <a:t> </a:t>
            </a:r>
          </a:p>
        </p:txBody>
      </p:sp>
      <p:sp>
        <p:nvSpPr>
          <p:cNvPr id="10" name="TextBox 10"/>
          <p:cNvSpPr txBox="1"/>
          <p:nvPr/>
        </p:nvSpPr>
        <p:spPr>
          <a:xfrm>
            <a:off x="1028700" y="962025"/>
            <a:ext cx="2537978" cy="368300"/>
          </a:xfrm>
          <a:prstGeom prst="rect">
            <a:avLst/>
          </a:prstGeom>
        </p:spPr>
        <p:txBody>
          <a:bodyPr lIns="0" tIns="0" rIns="0" bIns="0" rtlCol="0" anchor="t">
            <a:spAutoFit/>
          </a:bodyPr>
          <a:lstStyle/>
          <a:p>
            <a:pPr>
              <a:lnSpc>
                <a:spcPts val="2800"/>
              </a:lnSpc>
            </a:pPr>
            <a:r>
              <a:rPr lang="en-US" sz="2000">
                <a:solidFill>
                  <a:srgbClr val="545454"/>
                </a:solidFill>
                <a:latin typeface="Poppins"/>
              </a:rPr>
              <a:t>CPE - Team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18939" flipV="1">
            <a:off x="6665357" y="-1923092"/>
            <a:ext cx="13347232" cy="10847660"/>
          </a:xfrm>
          <a:prstGeom prst="rect">
            <a:avLst/>
          </a:prstGeom>
        </p:spPr>
      </p:pic>
      <p:sp>
        <p:nvSpPr>
          <p:cNvPr id="3" name="TextBox 3"/>
          <p:cNvSpPr txBox="1"/>
          <p:nvPr/>
        </p:nvSpPr>
        <p:spPr>
          <a:xfrm>
            <a:off x="1028700" y="885825"/>
            <a:ext cx="11363727" cy="868680"/>
          </a:xfrm>
          <a:prstGeom prst="rect">
            <a:avLst/>
          </a:prstGeom>
        </p:spPr>
        <p:txBody>
          <a:bodyPr lIns="0" tIns="0" rIns="0" bIns="0" rtlCol="0" anchor="t">
            <a:spAutoFit/>
          </a:bodyPr>
          <a:lstStyle/>
          <a:p>
            <a:pPr>
              <a:lnSpc>
                <a:spcPts val="6719"/>
              </a:lnSpc>
            </a:pPr>
            <a:r>
              <a:rPr lang="en-US" sz="4800">
                <a:solidFill>
                  <a:srgbClr val="000000"/>
                </a:solidFill>
                <a:latin typeface="Poppins Bold"/>
              </a:rPr>
              <a:t>IMPLEMENTATION (CONTINUED)</a:t>
            </a:r>
          </a:p>
        </p:txBody>
      </p:sp>
      <p:sp>
        <p:nvSpPr>
          <p:cNvPr id="4" name="TextBox 4"/>
          <p:cNvSpPr txBox="1"/>
          <p:nvPr/>
        </p:nvSpPr>
        <p:spPr>
          <a:xfrm>
            <a:off x="1028700" y="1945046"/>
            <a:ext cx="16230600" cy="7500621"/>
          </a:xfrm>
          <a:prstGeom prst="rect">
            <a:avLst/>
          </a:prstGeom>
        </p:spPr>
        <p:txBody>
          <a:bodyPr lIns="0" tIns="0" rIns="0" bIns="0" rtlCol="0" anchor="t">
            <a:spAutoFit/>
          </a:bodyPr>
          <a:lstStyle/>
          <a:p>
            <a:pPr>
              <a:lnSpc>
                <a:spcPts val="4599"/>
              </a:lnSpc>
            </a:pPr>
            <a:r>
              <a:rPr lang="en-US" sz="2299">
                <a:solidFill>
                  <a:srgbClr val="545454"/>
                </a:solidFill>
                <a:latin typeface="Poppins"/>
              </a:rPr>
              <a:t>In order to give the model’s convolution layers the property of nonlinearity and resolve the vanishing problem, we applied the activation function Relu. We have kept the padding type as SAME since the output size is the same as the input size. If it receives any negative input, it returns 0, but if it receives any positive input, it returns that value. We then employ three dense layers, with the number of hidden layers decreasing from 64 to 32 to 7 in order to categorize the seven different forms of skin cancer. Relu was utilized as the activation function for the first two dense layers, and Softmax was used for the final layer since it gives each class in a multi-class problem a decimal probability. As our optimization approach for iteratively updating the weights, we employed adam. We utilized the EarlyStopping Method to train the data since it allows you to specify an arbitrarily large number of training epochs and stop training when the model performance on a hold-out validation dataset stops increasing. We have utilized K-fold cross-validation, which divides the dataset into K folds and assesses the model’s performance when faced with fresh data.  Finally, we were able to extract the multiclass confusion matrix, from which we were able to calculate the accuracy score, which was quite high—about 97.91%—and was roughly 20% higher than the machine learning algorithms that we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54172" y="700229"/>
            <a:ext cx="7251166" cy="1495553"/>
          </a:xfrm>
          <a:prstGeom prst="rect">
            <a:avLst/>
          </a:prstGeom>
        </p:spPr>
      </p:pic>
      <p:sp>
        <p:nvSpPr>
          <p:cNvPr id="3" name="TextBox 3"/>
          <p:cNvSpPr txBox="1"/>
          <p:nvPr/>
        </p:nvSpPr>
        <p:spPr>
          <a:xfrm>
            <a:off x="6603273" y="805640"/>
            <a:ext cx="3952964" cy="1151381"/>
          </a:xfrm>
          <a:prstGeom prst="rect">
            <a:avLst/>
          </a:prstGeom>
        </p:spPr>
        <p:txBody>
          <a:bodyPr lIns="0" tIns="0" rIns="0" bIns="0" rtlCol="0" anchor="t">
            <a:spAutoFit/>
          </a:bodyPr>
          <a:lstStyle/>
          <a:p>
            <a:pPr>
              <a:lnSpc>
                <a:spcPts val="4623"/>
              </a:lnSpc>
            </a:pPr>
            <a:r>
              <a:rPr lang="en-US" sz="2907">
                <a:solidFill>
                  <a:srgbClr val="545454"/>
                </a:solidFill>
                <a:latin typeface="Poppins"/>
              </a:rPr>
              <a:t>SKIN CANCER IMAGES</a:t>
            </a:r>
          </a:p>
          <a:p>
            <a:pPr>
              <a:lnSpc>
                <a:spcPts val="4623"/>
              </a:lnSpc>
            </a:pPr>
            <a:r>
              <a:rPr lang="en-US" sz="2907">
                <a:solidFill>
                  <a:srgbClr val="545454"/>
                </a:solidFill>
                <a:latin typeface="Poppins"/>
              </a:rPr>
              <a:t>        (DATASET)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54172" y="3243037"/>
            <a:ext cx="7251166" cy="1495553"/>
          </a:xfrm>
          <a:prstGeom prst="rect">
            <a:avLst/>
          </a:prstGeom>
        </p:spPr>
      </p:pic>
      <p:sp>
        <p:nvSpPr>
          <p:cNvPr id="5" name="TextBox 5"/>
          <p:cNvSpPr txBox="1"/>
          <p:nvPr/>
        </p:nvSpPr>
        <p:spPr>
          <a:xfrm>
            <a:off x="6474804" y="3348448"/>
            <a:ext cx="4742129" cy="1151381"/>
          </a:xfrm>
          <a:prstGeom prst="rect">
            <a:avLst/>
          </a:prstGeom>
        </p:spPr>
        <p:txBody>
          <a:bodyPr lIns="0" tIns="0" rIns="0" bIns="0" rtlCol="0" anchor="t">
            <a:spAutoFit/>
          </a:bodyPr>
          <a:lstStyle/>
          <a:p>
            <a:pPr>
              <a:lnSpc>
                <a:spcPts val="4623"/>
              </a:lnSpc>
            </a:pPr>
            <a:r>
              <a:rPr lang="en-US" sz="2907">
                <a:solidFill>
                  <a:srgbClr val="545454"/>
                </a:solidFill>
                <a:latin typeface="Poppins"/>
              </a:rPr>
              <a:t>PRE-PROCESSING: NOISE REMOVAL, SEGMENTATION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54172" y="5785844"/>
            <a:ext cx="7251166" cy="1495553"/>
          </a:xfrm>
          <a:prstGeom prst="rect">
            <a:avLst/>
          </a:prstGeom>
        </p:spPr>
      </p:pic>
      <p:sp>
        <p:nvSpPr>
          <p:cNvPr id="7" name="TextBox 7"/>
          <p:cNvSpPr txBox="1"/>
          <p:nvPr/>
        </p:nvSpPr>
        <p:spPr>
          <a:xfrm>
            <a:off x="6603273" y="6181768"/>
            <a:ext cx="3952964" cy="570356"/>
          </a:xfrm>
          <a:prstGeom prst="rect">
            <a:avLst/>
          </a:prstGeom>
        </p:spPr>
        <p:txBody>
          <a:bodyPr lIns="0" tIns="0" rIns="0" bIns="0" rtlCol="0" anchor="t">
            <a:spAutoFit/>
          </a:bodyPr>
          <a:lstStyle/>
          <a:p>
            <a:pPr>
              <a:lnSpc>
                <a:spcPts val="4623"/>
              </a:lnSpc>
            </a:pPr>
            <a:r>
              <a:rPr lang="en-US" sz="2907">
                <a:solidFill>
                  <a:srgbClr val="545454"/>
                </a:solidFill>
                <a:latin typeface="Poppins"/>
              </a:rPr>
              <a:t>FEATURE EXTRACTION</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54172" y="8230411"/>
            <a:ext cx="7251166" cy="1495553"/>
          </a:xfrm>
          <a:prstGeom prst="rect">
            <a:avLst/>
          </a:prstGeom>
        </p:spPr>
      </p:pic>
      <p:sp>
        <p:nvSpPr>
          <p:cNvPr id="9" name="TextBox 9"/>
          <p:cNvSpPr txBox="1"/>
          <p:nvPr/>
        </p:nvSpPr>
        <p:spPr>
          <a:xfrm>
            <a:off x="6869387" y="8335822"/>
            <a:ext cx="3952964" cy="1151381"/>
          </a:xfrm>
          <a:prstGeom prst="rect">
            <a:avLst/>
          </a:prstGeom>
        </p:spPr>
        <p:txBody>
          <a:bodyPr lIns="0" tIns="0" rIns="0" bIns="0" rtlCol="0" anchor="t">
            <a:spAutoFit/>
          </a:bodyPr>
          <a:lstStyle/>
          <a:p>
            <a:pPr>
              <a:lnSpc>
                <a:spcPts val="4623"/>
              </a:lnSpc>
            </a:pPr>
            <a:r>
              <a:rPr lang="en-US" sz="2907">
                <a:solidFill>
                  <a:srgbClr val="545454"/>
                </a:solidFill>
                <a:latin typeface="Poppins"/>
              </a:rPr>
              <a:t>CNN ARCHITECTURE CLASSIFICATION</a:t>
            </a:r>
          </a:p>
        </p:txBody>
      </p:sp>
      <p:sp>
        <p:nvSpPr>
          <p:cNvPr id="10" name="AutoShape 10"/>
          <p:cNvSpPr/>
          <p:nvPr/>
        </p:nvSpPr>
        <p:spPr>
          <a:xfrm rot="5400000">
            <a:off x="8056128" y="2700359"/>
            <a:ext cx="1047255" cy="0"/>
          </a:xfrm>
          <a:prstGeom prst="line">
            <a:avLst/>
          </a:prstGeom>
          <a:ln w="38100" cap="flat">
            <a:solidFill>
              <a:srgbClr val="000000"/>
            </a:solidFill>
            <a:prstDash val="solid"/>
            <a:headEnd type="none" w="sm" len="sm"/>
            <a:tailEnd type="arrow" w="med" len="sm"/>
          </a:ln>
        </p:spPr>
      </p:sp>
      <p:sp>
        <p:nvSpPr>
          <p:cNvPr id="11" name="AutoShape 11"/>
          <p:cNvSpPr/>
          <p:nvPr/>
        </p:nvSpPr>
        <p:spPr>
          <a:xfrm rot="5400000">
            <a:off x="8075178" y="5243167"/>
            <a:ext cx="1047255" cy="0"/>
          </a:xfrm>
          <a:prstGeom prst="line">
            <a:avLst/>
          </a:prstGeom>
          <a:ln w="38100" cap="flat">
            <a:solidFill>
              <a:srgbClr val="000000"/>
            </a:solidFill>
            <a:prstDash val="solid"/>
            <a:headEnd type="none" w="sm" len="sm"/>
            <a:tailEnd type="arrow" w="med" len="sm"/>
          </a:ln>
        </p:spPr>
      </p:sp>
      <p:sp>
        <p:nvSpPr>
          <p:cNvPr id="12" name="AutoShape 12"/>
          <p:cNvSpPr/>
          <p:nvPr/>
        </p:nvSpPr>
        <p:spPr>
          <a:xfrm rot="5400000">
            <a:off x="8105248" y="7736854"/>
            <a:ext cx="949014"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87EF"/>
        </a:solidFill>
        <a:effectLst/>
      </p:bgPr>
    </p:bg>
    <p:spTree>
      <p:nvGrpSpPr>
        <p:cNvPr id="1" name=""/>
        <p:cNvGrpSpPr/>
        <p:nvPr/>
      </p:nvGrpSpPr>
      <p:grpSpPr>
        <a:xfrm>
          <a:off x="0" y="0"/>
          <a:ext cx="0" cy="0"/>
          <a:chOff x="0" y="0"/>
          <a:chExt cx="0" cy="0"/>
        </a:xfrm>
      </p:grpSpPr>
      <p:grpSp>
        <p:nvGrpSpPr>
          <p:cNvPr id="2" name="Group 2"/>
          <p:cNvGrpSpPr/>
          <p:nvPr/>
        </p:nvGrpSpPr>
        <p:grpSpPr>
          <a:xfrm>
            <a:off x="24581" y="647700"/>
            <a:ext cx="18238838" cy="9639300"/>
            <a:chOff x="5497835" y="-2744008"/>
            <a:chExt cx="24318451" cy="12852399"/>
          </a:xfrm>
        </p:grpSpPr>
        <p:pic>
          <p:nvPicPr>
            <p:cNvPr id="3" name="Picture 3"/>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4" t="3565" r="17974" b="9681"/>
            <a:stretch/>
          </p:blipFill>
          <p:spPr>
            <a:xfrm>
              <a:off x="15680302" y="-2439208"/>
              <a:ext cx="14135984" cy="12547599"/>
            </a:xfrm>
            <a:prstGeom prst="rect">
              <a:avLst/>
            </a:prstGeom>
          </p:spPr>
        </p:pic>
        <p:pic>
          <p:nvPicPr>
            <p:cNvPr id="4" name="Picture 4"/>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709" b="11140"/>
            <a:stretch/>
          </p:blipFill>
          <p:spPr>
            <a:xfrm>
              <a:off x="5497835" y="-2744008"/>
              <a:ext cx="12331249" cy="12852399"/>
            </a:xfrm>
            <a:prstGeom prst="rect">
              <a:avLst/>
            </a:prstGeom>
          </p:spPr>
        </p:pic>
      </p:grpSp>
      <p:sp>
        <p:nvSpPr>
          <p:cNvPr id="5" name="TextBox 5"/>
          <p:cNvSpPr txBox="1"/>
          <p:nvPr/>
        </p:nvSpPr>
        <p:spPr>
          <a:xfrm>
            <a:off x="3952952" y="489557"/>
            <a:ext cx="10382095" cy="1454149"/>
          </a:xfrm>
          <a:prstGeom prst="rect">
            <a:avLst/>
          </a:prstGeom>
        </p:spPr>
        <p:txBody>
          <a:bodyPr lIns="0" tIns="0" rIns="0" bIns="0" rtlCol="0" anchor="t">
            <a:spAutoFit/>
          </a:bodyPr>
          <a:lstStyle/>
          <a:p>
            <a:pPr algn="ctr">
              <a:lnSpc>
                <a:spcPts val="11200"/>
              </a:lnSpc>
            </a:pPr>
            <a:r>
              <a:rPr lang="en-US" sz="8000">
                <a:solidFill>
                  <a:srgbClr val="FFFFFF"/>
                </a:solidFill>
                <a:latin typeface="Poppins Bold"/>
              </a:rPr>
              <a:t>CONCLUSION</a:t>
            </a:r>
          </a:p>
        </p:txBody>
      </p:sp>
      <p:sp>
        <p:nvSpPr>
          <p:cNvPr id="6" name="TextBox 6"/>
          <p:cNvSpPr txBox="1"/>
          <p:nvPr/>
        </p:nvSpPr>
        <p:spPr>
          <a:xfrm>
            <a:off x="3255550" y="2382153"/>
            <a:ext cx="11776900" cy="6156325"/>
          </a:xfrm>
          <a:prstGeom prst="rect">
            <a:avLst/>
          </a:prstGeom>
        </p:spPr>
        <p:txBody>
          <a:bodyPr lIns="0" tIns="0" rIns="0" bIns="0" rtlCol="0" anchor="t">
            <a:spAutoFit/>
          </a:bodyPr>
          <a:lstStyle/>
          <a:p>
            <a:pPr algn="just">
              <a:lnSpc>
                <a:spcPts val="4924"/>
              </a:lnSpc>
            </a:pPr>
            <a:r>
              <a:rPr lang="en-US" sz="2499">
                <a:solidFill>
                  <a:srgbClr val="FFFFFF"/>
                </a:solidFill>
                <a:latin typeface="Poppins"/>
              </a:rPr>
              <a:t>We can observe from the accuracy scores of these machine learning algorithms that they are not efficient, and we are also unable to increase performance using methods like hyper parameter tuning. Convolution neural networks from deep learning models will be used in subsequent tests because they are exceptionally good at lowering the amount of parameters without sacrificing model quality. Images contain a great degree of dimension since each pixel is treated as a feature, which is ideal for CNNs’ abilities as explained above. We are not yet finished, thus we are unable to offer a thorough conclusion.</a:t>
            </a:r>
          </a:p>
          <a:p>
            <a:pPr algn="just">
              <a:lnSpc>
                <a:spcPts val="4924"/>
              </a:lnSpc>
            </a:pPr>
            <a:endParaRPr lang="en-US" sz="2499">
              <a:solidFill>
                <a:srgbClr val="FFFFFF"/>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04786" y="-6325976"/>
            <a:ext cx="25704255" cy="16911659"/>
            <a:chOff x="0" y="0"/>
            <a:chExt cx="34272340" cy="2254887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76030" y="8085332"/>
              <a:ext cx="17796310" cy="144635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0" y="0"/>
              <a:ext cx="17796310" cy="14463546"/>
            </a:xfrm>
            <a:prstGeom prst="rect">
              <a:avLst/>
            </a:prstGeom>
          </p:spPr>
        </p:pic>
      </p:grpSp>
      <p:grpSp>
        <p:nvGrpSpPr>
          <p:cNvPr id="5" name="Group 5"/>
          <p:cNvGrpSpPr/>
          <p:nvPr/>
        </p:nvGrpSpPr>
        <p:grpSpPr>
          <a:xfrm>
            <a:off x="1028700" y="4461351"/>
            <a:ext cx="8115300" cy="1726516"/>
            <a:chOff x="0" y="0"/>
            <a:chExt cx="10820400" cy="2302021"/>
          </a:xfrm>
        </p:grpSpPr>
        <p:sp>
          <p:nvSpPr>
            <p:cNvPr id="6" name="TextBox 6"/>
            <p:cNvSpPr txBox="1"/>
            <p:nvPr/>
          </p:nvSpPr>
          <p:spPr>
            <a:xfrm>
              <a:off x="0" y="66675"/>
              <a:ext cx="10820400" cy="1550459"/>
            </a:xfrm>
            <a:prstGeom prst="rect">
              <a:avLst/>
            </a:prstGeom>
          </p:spPr>
          <p:txBody>
            <a:bodyPr lIns="0" tIns="0" rIns="0" bIns="0" rtlCol="0" anchor="t">
              <a:spAutoFit/>
            </a:bodyPr>
            <a:lstStyle/>
            <a:p>
              <a:pPr>
                <a:lnSpc>
                  <a:spcPts val="8000"/>
                </a:lnSpc>
              </a:pPr>
              <a:r>
                <a:rPr lang="en-US" sz="8000">
                  <a:solidFill>
                    <a:srgbClr val="000000"/>
                  </a:solidFill>
                  <a:latin typeface="Poppins Bold"/>
                </a:rPr>
                <a:t>THANKYOU !</a:t>
              </a:r>
            </a:p>
          </p:txBody>
        </p:sp>
        <p:sp>
          <p:nvSpPr>
            <p:cNvPr id="7" name="TextBox 7"/>
            <p:cNvSpPr txBox="1"/>
            <p:nvPr/>
          </p:nvSpPr>
          <p:spPr>
            <a:xfrm>
              <a:off x="0" y="1757826"/>
              <a:ext cx="10820400" cy="544195"/>
            </a:xfrm>
            <a:prstGeom prst="rect">
              <a:avLst/>
            </a:prstGeom>
          </p:spPr>
          <p:txBody>
            <a:bodyPr lIns="0" tIns="0" rIns="0" bIns="0" rtlCol="0" anchor="t">
              <a:spAutoFit/>
            </a:bodyPr>
            <a:lstStyle/>
            <a:p>
              <a:pP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8115300" cy="868680"/>
          </a:xfrm>
          <a:prstGeom prst="rect">
            <a:avLst/>
          </a:prstGeom>
        </p:spPr>
        <p:txBody>
          <a:bodyPr lIns="0" tIns="0" rIns="0" bIns="0" rtlCol="0" anchor="t">
            <a:spAutoFit/>
          </a:bodyPr>
          <a:lstStyle/>
          <a:p>
            <a:pPr>
              <a:lnSpc>
                <a:spcPts val="6719"/>
              </a:lnSpc>
            </a:pPr>
            <a:r>
              <a:rPr lang="en-US" sz="4800">
                <a:solidFill>
                  <a:srgbClr val="000000"/>
                </a:solidFill>
                <a:latin typeface="Poppins Bold"/>
              </a:rPr>
              <a:t>INTRODUCTION</a:t>
            </a:r>
          </a:p>
        </p:txBody>
      </p:sp>
      <p:sp>
        <p:nvSpPr>
          <p:cNvPr id="3" name="TextBox 3"/>
          <p:cNvSpPr txBox="1"/>
          <p:nvPr/>
        </p:nvSpPr>
        <p:spPr>
          <a:xfrm>
            <a:off x="1028700" y="1929823"/>
            <a:ext cx="16230600" cy="6586855"/>
          </a:xfrm>
          <a:prstGeom prst="rect">
            <a:avLst/>
          </a:prstGeom>
        </p:spPr>
        <p:txBody>
          <a:bodyPr lIns="0" tIns="0" rIns="0" bIns="0" rtlCol="0" anchor="t">
            <a:spAutoFit/>
          </a:bodyPr>
          <a:lstStyle/>
          <a:p>
            <a:pPr>
              <a:lnSpc>
                <a:spcPts val="4399"/>
              </a:lnSpc>
            </a:pPr>
            <a:r>
              <a:rPr lang="en-US" sz="2199">
                <a:solidFill>
                  <a:srgbClr val="545454"/>
                </a:solidFill>
                <a:latin typeface="Poppins"/>
              </a:rPr>
              <a:t>Skin cancer is one of the most frequent cancers not only in the United States but also worldwide, with about 10,000 people diagnosed with it in the United States every day. Despite the fact that the number of Melanoma deaths is expected to rise by 22% in the coming year, early identification of the disease can lead to a 99% survival rate. </a:t>
            </a:r>
          </a:p>
          <a:p>
            <a:pPr>
              <a:lnSpc>
                <a:spcPts val="4399"/>
              </a:lnSpc>
            </a:pPr>
            <a:endParaRPr lang="en-US" sz="2199">
              <a:solidFill>
                <a:srgbClr val="545454"/>
              </a:solidFill>
              <a:latin typeface="Poppins"/>
            </a:endParaRPr>
          </a:p>
          <a:p>
            <a:pPr>
              <a:lnSpc>
                <a:spcPts val="4399"/>
              </a:lnSpc>
            </a:pPr>
            <a:r>
              <a:rPr lang="en-US" sz="2199">
                <a:solidFill>
                  <a:srgbClr val="545454"/>
                </a:solidFill>
                <a:latin typeface="Poppins"/>
              </a:rPr>
              <a:t>Early detection of skin cancer is critical and can prevent further spread in some cases, such as melanoma and focal cell carcinoma. In any case, there are several factors that have a negative impact on detection accuracy. In recent years, the use of image processing and computer vision in healthcare and medical applications has increased significantly. </a:t>
            </a:r>
          </a:p>
          <a:p>
            <a:pPr>
              <a:lnSpc>
                <a:spcPts val="4399"/>
              </a:lnSpc>
            </a:pPr>
            <a:endParaRPr lang="en-US" sz="2199">
              <a:solidFill>
                <a:srgbClr val="545454"/>
              </a:solidFill>
              <a:latin typeface="Poppins"/>
            </a:endParaRPr>
          </a:p>
          <a:p>
            <a:pPr>
              <a:lnSpc>
                <a:spcPts val="4399"/>
              </a:lnSpc>
            </a:pPr>
            <a:r>
              <a:rPr lang="en-US" sz="2199">
                <a:solidFill>
                  <a:srgbClr val="545454"/>
                </a:solidFill>
                <a:latin typeface="Poppins"/>
              </a:rPr>
              <a:t>In this study, we use various machine learning models to detect and categorize cancer based on dermatoscopic images of pigmented lesions. </a:t>
            </a:r>
          </a:p>
          <a:p>
            <a:pPr>
              <a:lnSpc>
                <a:spcPts val="4399"/>
              </a:lnSpc>
            </a:pPr>
            <a:endParaRPr lang="en-US" sz="2199">
              <a:solidFill>
                <a:srgbClr val="545454"/>
              </a:solidFill>
              <a:latin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95FF"/>
        </a:solidFill>
        <a:effectLst/>
      </p:bgPr>
    </p:bg>
    <p:spTree>
      <p:nvGrpSpPr>
        <p:cNvPr id="1" name=""/>
        <p:cNvGrpSpPr/>
        <p:nvPr/>
      </p:nvGrpSpPr>
      <p:grpSpPr>
        <a:xfrm>
          <a:off x="0" y="0"/>
          <a:ext cx="0" cy="0"/>
          <a:chOff x="0" y="0"/>
          <a:chExt cx="0" cy="0"/>
        </a:xfrm>
      </p:grpSpPr>
      <p:grpSp>
        <p:nvGrpSpPr>
          <p:cNvPr id="2" name="Group 2"/>
          <p:cNvGrpSpPr/>
          <p:nvPr/>
        </p:nvGrpSpPr>
        <p:grpSpPr>
          <a:xfrm>
            <a:off x="0" y="-287832"/>
            <a:ext cx="18288000" cy="10862664"/>
            <a:chOff x="3709086" y="0"/>
            <a:chExt cx="24384001" cy="14483551"/>
          </a:xfrm>
        </p:grpSpPr>
        <p:pic>
          <p:nvPicPr>
            <p:cNvPr id="3" name="Picture 3"/>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0576"/>
            <a:stretch/>
          </p:blipFill>
          <p:spPr>
            <a:xfrm>
              <a:off x="17517810" y="0"/>
              <a:ext cx="10575277" cy="14463546"/>
            </a:xfrm>
            <a:prstGeom prst="rect">
              <a:avLst/>
            </a:prstGeom>
          </p:spPr>
        </p:pic>
        <p:pic>
          <p:nvPicPr>
            <p:cNvPr id="4" name="Picture 4"/>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842"/>
            <a:stretch/>
          </p:blipFill>
          <p:spPr>
            <a:xfrm>
              <a:off x="3709086" y="20005"/>
              <a:ext cx="14087223" cy="14463546"/>
            </a:xfrm>
            <a:prstGeom prst="rect">
              <a:avLst/>
            </a:prstGeom>
          </p:spPr>
        </p:pic>
      </p:grpSp>
      <p:sp>
        <p:nvSpPr>
          <p:cNvPr id="5" name="TextBox 5"/>
          <p:cNvSpPr txBox="1"/>
          <p:nvPr/>
        </p:nvSpPr>
        <p:spPr>
          <a:xfrm>
            <a:off x="1028700" y="2117865"/>
            <a:ext cx="15340352" cy="6990461"/>
          </a:xfrm>
          <a:prstGeom prst="rect">
            <a:avLst/>
          </a:prstGeom>
        </p:spPr>
        <p:txBody>
          <a:bodyPr lIns="0" tIns="0" rIns="0" bIns="0" rtlCol="0" anchor="t">
            <a:spAutoFit/>
          </a:bodyPr>
          <a:lstStyle/>
          <a:p>
            <a:pPr marL="561339" lvl="1" indent="-280669">
              <a:lnSpc>
                <a:spcPts val="4003"/>
              </a:lnSpc>
              <a:buFont typeface="Arial"/>
              <a:buChar char="•"/>
            </a:pPr>
            <a:r>
              <a:rPr lang="en-US" sz="2599">
                <a:solidFill>
                  <a:srgbClr val="FFFFFF"/>
                </a:solidFill>
                <a:latin typeface="Articulat"/>
              </a:rPr>
              <a:t>The study of skin disease analysis focuses primarily on the main causes and factors that have a serious impact on health. </a:t>
            </a:r>
          </a:p>
          <a:p>
            <a:pPr marL="561339" lvl="1" indent="-280669">
              <a:lnSpc>
                <a:spcPts val="4003"/>
              </a:lnSpc>
              <a:buFont typeface="Arial"/>
              <a:buChar char="•"/>
            </a:pPr>
            <a:r>
              <a:rPr lang="en-US" sz="2599">
                <a:solidFill>
                  <a:srgbClr val="FFFFFF"/>
                </a:solidFill>
                <a:latin typeface="Articulat"/>
              </a:rPr>
              <a:t>We used the dataset and the images from Kaggle.</a:t>
            </a:r>
          </a:p>
          <a:p>
            <a:pPr marL="561339" lvl="1" indent="-280669">
              <a:lnSpc>
                <a:spcPts val="4003"/>
              </a:lnSpc>
              <a:buFont typeface="Arial"/>
              <a:buChar char="•"/>
            </a:pPr>
            <a:r>
              <a:rPr lang="en-US" sz="2599">
                <a:solidFill>
                  <a:srgbClr val="FFFFFF"/>
                </a:solidFill>
                <a:latin typeface="Articulat"/>
              </a:rPr>
              <a:t>The dataset contains:</a:t>
            </a:r>
          </a:p>
          <a:p>
            <a:pPr marL="1122678" lvl="2" indent="-374226">
              <a:lnSpc>
                <a:spcPts val="4003"/>
              </a:lnSpc>
              <a:buFont typeface="Arial"/>
              <a:buChar char="•"/>
            </a:pPr>
            <a:r>
              <a:rPr lang="en-US" sz="2599">
                <a:solidFill>
                  <a:srgbClr val="FFFFFF"/>
                </a:solidFill>
                <a:latin typeface="Articulat"/>
              </a:rPr>
              <a:t> A .csv file that contains information about the patient</a:t>
            </a:r>
          </a:p>
          <a:p>
            <a:pPr marL="1684017" lvl="3" indent="-421004">
              <a:lnSpc>
                <a:spcPts val="4003"/>
              </a:lnSpc>
              <a:buFont typeface="Arial"/>
              <a:buChar char="•"/>
            </a:pPr>
            <a:r>
              <a:rPr lang="en-US" sz="2599">
                <a:solidFill>
                  <a:srgbClr val="FFFFFF"/>
                </a:solidFill>
                <a:latin typeface="Articulat"/>
              </a:rPr>
              <a:t> the image_id of the probable cancer-causing mole.</a:t>
            </a:r>
          </a:p>
          <a:p>
            <a:pPr marL="1684017" lvl="3" indent="-421004">
              <a:lnSpc>
                <a:spcPts val="4003"/>
              </a:lnSpc>
              <a:buFont typeface="Arial"/>
              <a:buChar char="•"/>
            </a:pPr>
            <a:r>
              <a:rPr lang="en-US" sz="2599">
                <a:solidFill>
                  <a:srgbClr val="FFFFFF"/>
                </a:solidFill>
                <a:latin typeface="Articulat"/>
              </a:rPr>
              <a:t> age of the patient</a:t>
            </a:r>
          </a:p>
          <a:p>
            <a:pPr marL="1684017" lvl="3" indent="-421004">
              <a:lnSpc>
                <a:spcPts val="4003"/>
              </a:lnSpc>
              <a:buFont typeface="Arial"/>
              <a:buChar char="•"/>
            </a:pPr>
            <a:r>
              <a:rPr lang="en-US" sz="2599">
                <a:solidFill>
                  <a:srgbClr val="FFFFFF"/>
                </a:solidFill>
                <a:latin typeface="Articulat"/>
              </a:rPr>
              <a:t> sex of the patient</a:t>
            </a:r>
          </a:p>
          <a:p>
            <a:pPr marL="1684017" lvl="3" indent="-421004">
              <a:lnSpc>
                <a:spcPts val="4003"/>
              </a:lnSpc>
              <a:buFont typeface="Arial"/>
              <a:buChar char="•"/>
            </a:pPr>
            <a:r>
              <a:rPr lang="en-US" sz="2599">
                <a:solidFill>
                  <a:srgbClr val="FFFFFF"/>
                </a:solidFill>
                <a:latin typeface="Articulat"/>
              </a:rPr>
              <a:t> location of the mole</a:t>
            </a:r>
          </a:p>
          <a:p>
            <a:pPr marL="1122678" lvl="2" indent="-374226">
              <a:lnSpc>
                <a:spcPts val="4003"/>
              </a:lnSpc>
              <a:buFont typeface="Arial"/>
              <a:buChar char="•"/>
            </a:pPr>
            <a:r>
              <a:rPr lang="en-US" sz="2599">
                <a:solidFill>
                  <a:srgbClr val="FFFFFF"/>
                </a:solidFill>
                <a:latin typeface="Articulat"/>
              </a:rPr>
              <a:t> Two folders with images of the probable cancerous mole</a:t>
            </a:r>
          </a:p>
          <a:p>
            <a:pPr marL="561339" lvl="1" indent="-280669">
              <a:lnSpc>
                <a:spcPts val="4003"/>
              </a:lnSpc>
              <a:buFont typeface="Arial"/>
              <a:buChar char="•"/>
            </a:pPr>
            <a:r>
              <a:rPr lang="en-US" sz="2599">
                <a:solidFill>
                  <a:srgbClr val="FFFFFF"/>
                </a:solidFill>
                <a:latin typeface="Articulat"/>
              </a:rPr>
              <a:t>This dataset is a large collection of multi-sources dermatoscopic images of pigmented lesions from different populations, acquired and stored by different modalities. The final dataset consists of 10015 dermatoscopic images which can serve as a training set for our project.</a:t>
            </a:r>
          </a:p>
          <a:p>
            <a:pPr>
              <a:lnSpc>
                <a:spcPts val="3359"/>
              </a:lnSpc>
            </a:pPr>
            <a:endParaRPr lang="en-US" sz="2599">
              <a:solidFill>
                <a:srgbClr val="FFFFFF"/>
              </a:solidFill>
              <a:latin typeface="Articulat"/>
            </a:endParaRP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28373" y="2920926"/>
            <a:ext cx="4140679" cy="4114800"/>
          </a:xfrm>
          <a:prstGeom prst="rect">
            <a:avLst/>
          </a:prstGeom>
        </p:spPr>
      </p:pic>
      <p:sp>
        <p:nvSpPr>
          <p:cNvPr id="7" name="TextBox 7"/>
          <p:cNvSpPr txBox="1"/>
          <p:nvPr/>
        </p:nvSpPr>
        <p:spPr>
          <a:xfrm>
            <a:off x="355420" y="522923"/>
            <a:ext cx="10382095"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DESCRIPTION OF THE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4358396"/>
            <a:ext cx="16230600" cy="0"/>
          </a:xfrm>
          <a:prstGeom prst="line">
            <a:avLst/>
          </a:prstGeom>
          <a:ln w="19050" cap="flat">
            <a:solidFill>
              <a:srgbClr val="D9D9D9"/>
            </a:solidFill>
            <a:prstDash val="solid"/>
            <a:headEnd type="none" w="sm" len="sm"/>
            <a:tailEnd type="none" w="sm" len="sm"/>
          </a:ln>
        </p:spPr>
      </p:sp>
      <p:pic>
        <p:nvPicPr>
          <p:cNvPr id="3" name="Picture 3"/>
          <p:cNvPicPr>
            <a:picLocks noChangeAspect="1"/>
          </p:cNvPicPr>
          <p:nvPr/>
        </p:nvPicPr>
        <p:blipFill>
          <a:blip r:embed="rId2"/>
          <a:srcRect t="5045" b="5045"/>
          <a:stretch>
            <a:fillRect/>
          </a:stretch>
        </p:blipFill>
        <p:spPr>
          <a:xfrm>
            <a:off x="841640" y="612350"/>
            <a:ext cx="16604720" cy="3299936"/>
          </a:xfrm>
          <a:prstGeom prst="rect">
            <a:avLst/>
          </a:prstGeom>
        </p:spPr>
      </p:pic>
      <p:sp>
        <p:nvSpPr>
          <p:cNvPr id="4" name="TextBox 4"/>
          <p:cNvSpPr txBox="1"/>
          <p:nvPr/>
        </p:nvSpPr>
        <p:spPr>
          <a:xfrm>
            <a:off x="1028700" y="4644146"/>
            <a:ext cx="16417660" cy="5835015"/>
          </a:xfrm>
          <a:prstGeom prst="rect">
            <a:avLst/>
          </a:prstGeom>
        </p:spPr>
        <p:txBody>
          <a:bodyPr lIns="0" tIns="0" rIns="0" bIns="0" rtlCol="0" anchor="t">
            <a:spAutoFit/>
          </a:bodyPr>
          <a:lstStyle/>
          <a:p>
            <a:pPr>
              <a:lnSpc>
                <a:spcPts val="4200"/>
              </a:lnSpc>
            </a:pPr>
            <a:r>
              <a:rPr lang="en-US" sz="2100">
                <a:solidFill>
                  <a:srgbClr val="545454"/>
                </a:solidFill>
                <a:latin typeface="Poppins"/>
              </a:rPr>
              <a:t>Notice that column dx provides us with the abbreviations for each type of skin cancer. There are a total of seven types that we aim to classify in this project. The seven types are:</a:t>
            </a:r>
          </a:p>
          <a:p>
            <a:pPr marL="453390" lvl="1" indent="-226695">
              <a:lnSpc>
                <a:spcPts val="4200"/>
              </a:lnSpc>
              <a:buFont typeface="Arial"/>
              <a:buChar char="•"/>
            </a:pPr>
            <a:r>
              <a:rPr lang="en-US" sz="2100" spc="-6">
                <a:solidFill>
                  <a:srgbClr val="545454"/>
                </a:solidFill>
                <a:latin typeface="Poppins"/>
              </a:rPr>
              <a:t> Melanocytic nevi (nv)</a:t>
            </a:r>
          </a:p>
          <a:p>
            <a:pPr marL="453390" lvl="1" indent="-226695">
              <a:lnSpc>
                <a:spcPts val="4200"/>
              </a:lnSpc>
              <a:buFont typeface="Arial"/>
              <a:buChar char="•"/>
            </a:pPr>
            <a:r>
              <a:rPr lang="en-US" sz="2100" spc="-6">
                <a:solidFill>
                  <a:srgbClr val="545454"/>
                </a:solidFill>
                <a:latin typeface="Poppins"/>
              </a:rPr>
              <a:t>Melanoma (mel)</a:t>
            </a:r>
          </a:p>
          <a:p>
            <a:pPr marL="453390" lvl="1" indent="-226695">
              <a:lnSpc>
                <a:spcPts val="4200"/>
              </a:lnSpc>
              <a:buFont typeface="Arial"/>
              <a:buChar char="•"/>
            </a:pPr>
            <a:r>
              <a:rPr lang="en-US" sz="2100" spc="-6">
                <a:solidFill>
                  <a:srgbClr val="545454"/>
                </a:solidFill>
                <a:latin typeface="Poppins"/>
              </a:rPr>
              <a:t>Benign keratosis-like lesions (bkl)</a:t>
            </a:r>
          </a:p>
          <a:p>
            <a:pPr marL="453390" lvl="1" indent="-226695">
              <a:lnSpc>
                <a:spcPts val="4200"/>
              </a:lnSpc>
              <a:buFont typeface="Arial"/>
              <a:buChar char="•"/>
            </a:pPr>
            <a:r>
              <a:rPr lang="en-US" sz="2100" spc="-6">
                <a:solidFill>
                  <a:srgbClr val="545454"/>
                </a:solidFill>
                <a:latin typeface="Poppins"/>
              </a:rPr>
              <a:t>Basal cell carcinoma (bcc)</a:t>
            </a:r>
          </a:p>
          <a:p>
            <a:pPr marL="453390" lvl="1" indent="-226695">
              <a:lnSpc>
                <a:spcPts val="4200"/>
              </a:lnSpc>
              <a:buFont typeface="Arial"/>
              <a:buChar char="•"/>
            </a:pPr>
            <a:r>
              <a:rPr lang="en-US" sz="2100" spc="-6">
                <a:solidFill>
                  <a:srgbClr val="545454"/>
                </a:solidFill>
                <a:latin typeface="Poppins"/>
              </a:rPr>
              <a:t>Actinic keratoses (akiec)</a:t>
            </a:r>
          </a:p>
          <a:p>
            <a:pPr marL="453390" lvl="1" indent="-226695">
              <a:lnSpc>
                <a:spcPts val="4200"/>
              </a:lnSpc>
              <a:buFont typeface="Arial"/>
              <a:buChar char="•"/>
            </a:pPr>
            <a:r>
              <a:rPr lang="en-US" sz="2100" spc="-6">
                <a:solidFill>
                  <a:srgbClr val="545454"/>
                </a:solidFill>
                <a:latin typeface="Poppins"/>
              </a:rPr>
              <a:t>Vascular lesions (vas)</a:t>
            </a:r>
          </a:p>
          <a:p>
            <a:pPr marL="453390" lvl="1" indent="-226695">
              <a:lnSpc>
                <a:spcPts val="4200"/>
              </a:lnSpc>
              <a:buFont typeface="Arial"/>
              <a:buChar char="•"/>
            </a:pPr>
            <a:r>
              <a:rPr lang="en-US" sz="2100" spc="-6">
                <a:solidFill>
                  <a:srgbClr val="545454"/>
                </a:solidFill>
                <a:latin typeface="Poppins"/>
              </a:rPr>
              <a:t>Dermatofibroma (df)</a:t>
            </a:r>
          </a:p>
          <a:p>
            <a:pPr>
              <a:lnSpc>
                <a:spcPts val="4200"/>
              </a:lnSpc>
            </a:pPr>
            <a:endParaRPr lang="en-US" sz="2100" spc="-6">
              <a:solidFill>
                <a:srgbClr val="545454"/>
              </a:solidFill>
              <a:latin typeface="Poppins"/>
            </a:endParaRPr>
          </a:p>
          <a:p>
            <a:pPr>
              <a:lnSpc>
                <a:spcPts val="4200"/>
              </a:lnSpc>
            </a:pPr>
            <a:endParaRPr lang="en-US" sz="2100" spc="-6">
              <a:solidFill>
                <a:srgbClr val="545454"/>
              </a:solidFill>
              <a:latin typeface="Poppins"/>
            </a:endParaRPr>
          </a:p>
        </p:txBody>
      </p:sp>
      <p:sp>
        <p:nvSpPr>
          <p:cNvPr id="5" name="TextBox 5"/>
          <p:cNvSpPr txBox="1"/>
          <p:nvPr/>
        </p:nvSpPr>
        <p:spPr>
          <a:xfrm>
            <a:off x="7171319" y="3990096"/>
            <a:ext cx="3205348" cy="368300"/>
          </a:xfrm>
          <a:prstGeom prst="rect">
            <a:avLst/>
          </a:prstGeom>
        </p:spPr>
        <p:txBody>
          <a:bodyPr lIns="0" tIns="0" rIns="0" bIns="0" rtlCol="0" anchor="t">
            <a:spAutoFit/>
          </a:bodyPr>
          <a:lstStyle/>
          <a:p>
            <a:pPr>
              <a:lnSpc>
                <a:spcPts val="2800"/>
              </a:lnSpc>
            </a:pPr>
            <a:r>
              <a:rPr lang="en-US" sz="2000">
                <a:solidFill>
                  <a:srgbClr val="545454"/>
                </a:solidFill>
                <a:latin typeface="Poppins"/>
              </a:rPr>
              <a:t>.csv file from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27" y="-6477837"/>
            <a:ext cx="25704255" cy="16911659"/>
            <a:chOff x="0" y="0"/>
            <a:chExt cx="34272340" cy="2254887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76030" y="8085332"/>
              <a:ext cx="17796310" cy="144635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0" y="0"/>
              <a:ext cx="17796310" cy="14463546"/>
            </a:xfrm>
            <a:prstGeom prst="rect">
              <a:avLst/>
            </a:prstGeom>
          </p:spPr>
        </p:pic>
      </p:grpSp>
      <p:pic>
        <p:nvPicPr>
          <p:cNvPr id="5" name="Picture 5"/>
          <p:cNvPicPr>
            <a:picLocks noChangeAspect="1"/>
          </p:cNvPicPr>
          <p:nvPr/>
        </p:nvPicPr>
        <p:blipFill>
          <a:blip r:embed="rId6"/>
          <a:srcRect/>
          <a:stretch>
            <a:fillRect/>
          </a:stretch>
        </p:blipFill>
        <p:spPr>
          <a:xfrm>
            <a:off x="2747862" y="1028700"/>
            <a:ext cx="12497798" cy="6140136"/>
          </a:xfrm>
          <a:prstGeom prst="rect">
            <a:avLst/>
          </a:prstGeom>
        </p:spPr>
      </p:pic>
      <p:sp>
        <p:nvSpPr>
          <p:cNvPr id="6" name="TextBox 6"/>
          <p:cNvSpPr txBox="1"/>
          <p:nvPr/>
        </p:nvSpPr>
        <p:spPr>
          <a:xfrm>
            <a:off x="5580168" y="7506809"/>
            <a:ext cx="8115300" cy="424815"/>
          </a:xfrm>
          <a:prstGeom prst="rect">
            <a:avLst/>
          </a:prstGeom>
        </p:spPr>
        <p:txBody>
          <a:bodyPr lIns="0" tIns="0" rIns="0" bIns="0" rtlCol="0" anchor="t">
            <a:spAutoFit/>
          </a:bodyPr>
          <a:lstStyle/>
          <a:p>
            <a:pPr>
              <a:lnSpc>
                <a:spcPts val="3359"/>
              </a:lnSpc>
            </a:pPr>
            <a:r>
              <a:rPr lang="en-US" sz="2400">
                <a:solidFill>
                  <a:srgbClr val="545454"/>
                </a:solidFill>
                <a:latin typeface="Poppins"/>
              </a:rPr>
              <a:t>This is a snipet of the folder with all the images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18939" flipV="1">
            <a:off x="2541325" y="-3942213"/>
            <a:ext cx="13347232" cy="10847660"/>
          </a:xfrm>
          <a:prstGeom prst="rect">
            <a:avLst/>
          </a:prstGeom>
        </p:spPr>
      </p:pic>
      <p:sp>
        <p:nvSpPr>
          <p:cNvPr id="3" name="TextBox 3"/>
          <p:cNvSpPr txBox="1"/>
          <p:nvPr/>
        </p:nvSpPr>
        <p:spPr>
          <a:xfrm>
            <a:off x="1028700" y="612937"/>
            <a:ext cx="8115300" cy="868680"/>
          </a:xfrm>
          <a:prstGeom prst="rect">
            <a:avLst/>
          </a:prstGeom>
        </p:spPr>
        <p:txBody>
          <a:bodyPr lIns="0" tIns="0" rIns="0" bIns="0" rtlCol="0" anchor="t">
            <a:spAutoFit/>
          </a:bodyPr>
          <a:lstStyle/>
          <a:p>
            <a:pPr>
              <a:lnSpc>
                <a:spcPts val="6719"/>
              </a:lnSpc>
            </a:pPr>
            <a:r>
              <a:rPr lang="en-US" sz="4800">
                <a:solidFill>
                  <a:srgbClr val="000000"/>
                </a:solidFill>
                <a:latin typeface="Poppins Bold"/>
              </a:rPr>
              <a:t>DATA PREPROCESSING</a:t>
            </a:r>
          </a:p>
        </p:txBody>
      </p:sp>
      <p:sp>
        <p:nvSpPr>
          <p:cNvPr id="4" name="TextBox 4"/>
          <p:cNvSpPr txBox="1"/>
          <p:nvPr/>
        </p:nvSpPr>
        <p:spPr>
          <a:xfrm>
            <a:off x="2931130" y="3401949"/>
            <a:ext cx="6022370" cy="566420"/>
          </a:xfrm>
          <a:prstGeom prst="rect">
            <a:avLst/>
          </a:prstGeom>
        </p:spPr>
        <p:txBody>
          <a:bodyPr lIns="0" tIns="0" rIns="0" bIns="0" rtlCol="0" anchor="t">
            <a:spAutoFit/>
          </a:bodyPr>
          <a:lstStyle/>
          <a:p>
            <a:pPr>
              <a:lnSpc>
                <a:spcPts val="4480"/>
              </a:lnSpc>
            </a:pPr>
            <a:r>
              <a:rPr lang="en-US" sz="3200">
                <a:solidFill>
                  <a:srgbClr val="000000"/>
                </a:solidFill>
                <a:latin typeface="Poppins Bold"/>
              </a:rPr>
              <a:t>Resizing of Images</a:t>
            </a:r>
          </a:p>
        </p:txBody>
      </p:sp>
      <p:sp>
        <p:nvSpPr>
          <p:cNvPr id="5" name="TextBox 5"/>
          <p:cNvSpPr txBox="1"/>
          <p:nvPr/>
        </p:nvSpPr>
        <p:spPr>
          <a:xfrm>
            <a:off x="2931130" y="4014487"/>
            <a:ext cx="6022370" cy="1492250"/>
          </a:xfrm>
          <a:prstGeom prst="rect">
            <a:avLst/>
          </a:prstGeom>
        </p:spPr>
        <p:txBody>
          <a:bodyPr lIns="0" tIns="0" rIns="0" bIns="0" rtlCol="0" anchor="t">
            <a:spAutoFit/>
          </a:bodyPr>
          <a:lstStyle/>
          <a:p>
            <a:pPr>
              <a:lnSpc>
                <a:spcPts val="4000"/>
              </a:lnSpc>
            </a:pPr>
            <a:r>
              <a:rPr lang="en-US" sz="2000">
                <a:solidFill>
                  <a:srgbClr val="545454"/>
                </a:solidFill>
                <a:latin typeface="Poppins"/>
              </a:rPr>
              <a:t>Image resizing is an important pre-processing step in computer vision. Deep learning models, in general, train quicker on tiny pictures.</a:t>
            </a:r>
          </a:p>
        </p:txBody>
      </p:sp>
      <p:sp>
        <p:nvSpPr>
          <p:cNvPr id="6" name="TextBox 6"/>
          <p:cNvSpPr txBox="1"/>
          <p:nvPr/>
        </p:nvSpPr>
        <p:spPr>
          <a:xfrm>
            <a:off x="11236930" y="3401949"/>
            <a:ext cx="6022370" cy="566420"/>
          </a:xfrm>
          <a:prstGeom prst="rect">
            <a:avLst/>
          </a:prstGeom>
        </p:spPr>
        <p:txBody>
          <a:bodyPr lIns="0" tIns="0" rIns="0" bIns="0" rtlCol="0" anchor="t">
            <a:spAutoFit/>
          </a:bodyPr>
          <a:lstStyle/>
          <a:p>
            <a:pPr>
              <a:lnSpc>
                <a:spcPts val="4480"/>
              </a:lnSpc>
            </a:pPr>
            <a:r>
              <a:rPr lang="en-US" sz="3200">
                <a:solidFill>
                  <a:srgbClr val="000000"/>
                </a:solidFill>
                <a:latin typeface="Poppins Bold"/>
              </a:rPr>
              <a:t>Rotating the images</a:t>
            </a:r>
          </a:p>
        </p:txBody>
      </p:sp>
      <p:sp>
        <p:nvSpPr>
          <p:cNvPr id="7" name="TextBox 7"/>
          <p:cNvSpPr txBox="1"/>
          <p:nvPr/>
        </p:nvSpPr>
        <p:spPr>
          <a:xfrm>
            <a:off x="11236930" y="4014487"/>
            <a:ext cx="6022370" cy="1492250"/>
          </a:xfrm>
          <a:prstGeom prst="rect">
            <a:avLst/>
          </a:prstGeom>
        </p:spPr>
        <p:txBody>
          <a:bodyPr lIns="0" tIns="0" rIns="0" bIns="0" rtlCol="0" anchor="t">
            <a:spAutoFit/>
          </a:bodyPr>
          <a:lstStyle/>
          <a:p>
            <a:pPr>
              <a:lnSpc>
                <a:spcPts val="4000"/>
              </a:lnSpc>
            </a:pPr>
            <a:r>
              <a:rPr lang="en-US" sz="2000">
                <a:solidFill>
                  <a:srgbClr val="545454"/>
                </a:solidFill>
                <a:latin typeface="Poppins"/>
              </a:rPr>
              <a:t>The network must predict the rotation angle of the images, which may help the model to predict the type more efficiently</a:t>
            </a:r>
          </a:p>
        </p:txBody>
      </p:sp>
      <p:sp>
        <p:nvSpPr>
          <p:cNvPr id="8" name="TextBox 8"/>
          <p:cNvSpPr txBox="1"/>
          <p:nvPr/>
        </p:nvSpPr>
        <p:spPr>
          <a:xfrm>
            <a:off x="2931130" y="6186606"/>
            <a:ext cx="6022370" cy="566420"/>
          </a:xfrm>
          <a:prstGeom prst="rect">
            <a:avLst/>
          </a:prstGeom>
        </p:spPr>
        <p:txBody>
          <a:bodyPr lIns="0" tIns="0" rIns="0" bIns="0" rtlCol="0" anchor="t">
            <a:spAutoFit/>
          </a:bodyPr>
          <a:lstStyle/>
          <a:p>
            <a:pPr>
              <a:lnSpc>
                <a:spcPts val="4480"/>
              </a:lnSpc>
            </a:pPr>
            <a:r>
              <a:rPr lang="en-US" sz="3200">
                <a:solidFill>
                  <a:srgbClr val="000000"/>
                </a:solidFill>
                <a:latin typeface="Poppins Bold"/>
              </a:rPr>
              <a:t>Reducing the dimensions</a:t>
            </a:r>
          </a:p>
        </p:txBody>
      </p:sp>
      <p:sp>
        <p:nvSpPr>
          <p:cNvPr id="9" name="TextBox 9"/>
          <p:cNvSpPr txBox="1"/>
          <p:nvPr/>
        </p:nvSpPr>
        <p:spPr>
          <a:xfrm>
            <a:off x="2931130" y="6799144"/>
            <a:ext cx="6022370" cy="1997075"/>
          </a:xfrm>
          <a:prstGeom prst="rect">
            <a:avLst/>
          </a:prstGeom>
        </p:spPr>
        <p:txBody>
          <a:bodyPr lIns="0" tIns="0" rIns="0" bIns="0" rtlCol="0" anchor="t">
            <a:spAutoFit/>
          </a:bodyPr>
          <a:lstStyle/>
          <a:p>
            <a:pPr>
              <a:lnSpc>
                <a:spcPts val="4000"/>
              </a:lnSpc>
            </a:pPr>
            <a:r>
              <a:rPr lang="en-US" sz="2000">
                <a:solidFill>
                  <a:srgbClr val="545454"/>
                </a:solidFill>
                <a:latin typeface="Poppins"/>
              </a:rPr>
              <a:t>Reducing the dimensionality of the data allows the model to be more generic while also improving performance and accuracy on unknown data.</a:t>
            </a:r>
          </a:p>
        </p:txBody>
      </p:sp>
      <p:sp>
        <p:nvSpPr>
          <p:cNvPr id="10" name="TextBox 10"/>
          <p:cNvSpPr txBox="1"/>
          <p:nvPr/>
        </p:nvSpPr>
        <p:spPr>
          <a:xfrm>
            <a:off x="11236930" y="6186606"/>
            <a:ext cx="6022370" cy="566420"/>
          </a:xfrm>
          <a:prstGeom prst="rect">
            <a:avLst/>
          </a:prstGeom>
        </p:spPr>
        <p:txBody>
          <a:bodyPr lIns="0" tIns="0" rIns="0" bIns="0" rtlCol="0" anchor="t">
            <a:spAutoFit/>
          </a:bodyPr>
          <a:lstStyle/>
          <a:p>
            <a:pPr>
              <a:lnSpc>
                <a:spcPts val="4480"/>
              </a:lnSpc>
            </a:pPr>
            <a:r>
              <a:rPr lang="en-US" sz="3200">
                <a:solidFill>
                  <a:srgbClr val="000000"/>
                </a:solidFill>
                <a:latin typeface="Poppins Bold"/>
              </a:rPr>
              <a:t>Flipping the images</a:t>
            </a:r>
          </a:p>
        </p:txBody>
      </p:sp>
      <p:sp>
        <p:nvSpPr>
          <p:cNvPr id="11" name="TextBox 11"/>
          <p:cNvSpPr txBox="1"/>
          <p:nvPr/>
        </p:nvSpPr>
        <p:spPr>
          <a:xfrm>
            <a:off x="11236930" y="6799144"/>
            <a:ext cx="6022370" cy="1492250"/>
          </a:xfrm>
          <a:prstGeom prst="rect">
            <a:avLst/>
          </a:prstGeom>
        </p:spPr>
        <p:txBody>
          <a:bodyPr lIns="0" tIns="0" rIns="0" bIns="0" rtlCol="0" anchor="t">
            <a:spAutoFit/>
          </a:bodyPr>
          <a:lstStyle/>
          <a:p>
            <a:pPr>
              <a:lnSpc>
                <a:spcPts val="4000"/>
              </a:lnSpc>
            </a:pPr>
            <a:r>
              <a:rPr lang="en-US" sz="2000">
                <a:solidFill>
                  <a:srgbClr val="545454"/>
                </a:solidFill>
                <a:latin typeface="Poppins"/>
              </a:rPr>
              <a:t>This reversal of orientation is referred to as flipping a picture. We have flipped our images horizontally and vertically.</a:t>
            </a:r>
          </a:p>
        </p:txBody>
      </p:sp>
      <p:grpSp>
        <p:nvGrpSpPr>
          <p:cNvPr id="12" name="Group 12"/>
          <p:cNvGrpSpPr/>
          <p:nvPr/>
        </p:nvGrpSpPr>
        <p:grpSpPr>
          <a:xfrm>
            <a:off x="1028700" y="3487674"/>
            <a:ext cx="1521430" cy="152143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14" name="TextBox 14"/>
          <p:cNvSpPr txBox="1"/>
          <p:nvPr/>
        </p:nvSpPr>
        <p:spPr>
          <a:xfrm>
            <a:off x="1206888" y="3742611"/>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01.</a:t>
            </a:r>
          </a:p>
        </p:txBody>
      </p:sp>
      <p:grpSp>
        <p:nvGrpSpPr>
          <p:cNvPr id="15" name="Group 15"/>
          <p:cNvGrpSpPr/>
          <p:nvPr/>
        </p:nvGrpSpPr>
        <p:grpSpPr>
          <a:xfrm>
            <a:off x="9334500" y="3487674"/>
            <a:ext cx="1521430" cy="152143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17" name="TextBox 17"/>
          <p:cNvSpPr txBox="1"/>
          <p:nvPr/>
        </p:nvSpPr>
        <p:spPr>
          <a:xfrm>
            <a:off x="9512688" y="3742611"/>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03.</a:t>
            </a:r>
          </a:p>
        </p:txBody>
      </p:sp>
      <p:grpSp>
        <p:nvGrpSpPr>
          <p:cNvPr id="18" name="Group 18"/>
          <p:cNvGrpSpPr/>
          <p:nvPr/>
        </p:nvGrpSpPr>
        <p:grpSpPr>
          <a:xfrm>
            <a:off x="1028700" y="6272331"/>
            <a:ext cx="1521430" cy="152143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20" name="TextBox 20"/>
          <p:cNvSpPr txBox="1"/>
          <p:nvPr/>
        </p:nvSpPr>
        <p:spPr>
          <a:xfrm>
            <a:off x="1206888" y="6527268"/>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02.</a:t>
            </a:r>
          </a:p>
        </p:txBody>
      </p:sp>
      <p:grpSp>
        <p:nvGrpSpPr>
          <p:cNvPr id="21" name="Group 21"/>
          <p:cNvGrpSpPr/>
          <p:nvPr/>
        </p:nvGrpSpPr>
        <p:grpSpPr>
          <a:xfrm>
            <a:off x="9334500" y="6272331"/>
            <a:ext cx="1521430" cy="152143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23" name="TextBox 23"/>
          <p:cNvSpPr txBox="1"/>
          <p:nvPr/>
        </p:nvSpPr>
        <p:spPr>
          <a:xfrm>
            <a:off x="9512688" y="6527268"/>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04.</a:t>
            </a:r>
          </a:p>
        </p:txBody>
      </p:sp>
      <p:sp>
        <p:nvSpPr>
          <p:cNvPr id="24" name="TextBox 24"/>
          <p:cNvSpPr txBox="1"/>
          <p:nvPr/>
        </p:nvSpPr>
        <p:spPr>
          <a:xfrm>
            <a:off x="1028700" y="1487394"/>
            <a:ext cx="16230600" cy="987425"/>
          </a:xfrm>
          <a:prstGeom prst="rect">
            <a:avLst/>
          </a:prstGeom>
        </p:spPr>
        <p:txBody>
          <a:bodyPr lIns="0" tIns="0" rIns="0" bIns="0" rtlCol="0" anchor="t">
            <a:spAutoFit/>
          </a:bodyPr>
          <a:lstStyle/>
          <a:p>
            <a:pPr>
              <a:lnSpc>
                <a:spcPts val="4000"/>
              </a:lnSpc>
            </a:pPr>
            <a:r>
              <a:rPr lang="en-US" sz="2000">
                <a:solidFill>
                  <a:srgbClr val="545454"/>
                </a:solidFill>
                <a:latin typeface="Poppins"/>
              </a:rPr>
              <a:t>We offer our deep learning model extra information to learn from by producing several copies of our images in different orientations without having to go through the time-consuming process of gathering and labeling new training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7973">
            <a:off x="-1990677" y="-596965"/>
            <a:ext cx="13347232" cy="10847660"/>
          </a:xfrm>
          <a:prstGeom prst="rect">
            <a:avLst/>
          </a:prstGeom>
        </p:spPr>
      </p:pic>
      <p:sp>
        <p:nvSpPr>
          <p:cNvPr id="3" name="AutoShape 3"/>
          <p:cNvSpPr/>
          <p:nvPr/>
        </p:nvSpPr>
        <p:spPr>
          <a:xfrm>
            <a:off x="1248932" y="4808569"/>
            <a:ext cx="5977919" cy="0"/>
          </a:xfrm>
          <a:prstGeom prst="line">
            <a:avLst/>
          </a:prstGeom>
          <a:ln w="19050" cap="flat">
            <a:solidFill>
              <a:srgbClr val="D9D9D9"/>
            </a:solidFill>
            <a:prstDash val="solid"/>
            <a:headEnd type="none" w="sm" len="sm"/>
            <a:tailEnd type="none" w="sm" len="sm"/>
          </a:ln>
        </p:spPr>
      </p:sp>
      <p:sp>
        <p:nvSpPr>
          <p:cNvPr id="4" name="AutoShape 4"/>
          <p:cNvSpPr/>
          <p:nvPr/>
        </p:nvSpPr>
        <p:spPr>
          <a:xfrm>
            <a:off x="4561804" y="6865591"/>
            <a:ext cx="4361742" cy="0"/>
          </a:xfrm>
          <a:prstGeom prst="line">
            <a:avLst/>
          </a:prstGeom>
          <a:ln w="19050" cap="flat">
            <a:solidFill>
              <a:srgbClr val="D9D9D9"/>
            </a:solidFill>
            <a:prstDash val="solid"/>
            <a:headEnd type="none" w="sm" len="sm"/>
            <a:tailEnd type="none" w="sm" len="sm"/>
          </a:ln>
        </p:spPr>
      </p:sp>
      <p:sp>
        <p:nvSpPr>
          <p:cNvPr id="5" name="AutoShape 5"/>
          <p:cNvSpPr/>
          <p:nvPr/>
        </p:nvSpPr>
        <p:spPr>
          <a:xfrm rot="4034">
            <a:off x="9257039" y="3705297"/>
            <a:ext cx="7472404" cy="0"/>
          </a:xfrm>
          <a:prstGeom prst="line">
            <a:avLst/>
          </a:prstGeom>
          <a:ln w="19050" cap="flat">
            <a:solidFill>
              <a:srgbClr val="D9D9D9"/>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4383756" y="1442227"/>
            <a:ext cx="3569224" cy="4289240"/>
          </a:xfrm>
          <a:prstGeom prst="rect">
            <a:avLst/>
          </a:prstGeom>
        </p:spPr>
      </p:pic>
      <p:pic>
        <p:nvPicPr>
          <p:cNvPr id="7" name="Picture 7"/>
          <p:cNvPicPr>
            <a:picLocks noChangeAspect="1"/>
          </p:cNvPicPr>
          <p:nvPr/>
        </p:nvPicPr>
        <p:blipFill>
          <a:blip r:embed="rId5"/>
          <a:srcRect/>
          <a:stretch>
            <a:fillRect/>
          </a:stretch>
        </p:blipFill>
        <p:spPr>
          <a:xfrm>
            <a:off x="8904540" y="1830530"/>
            <a:ext cx="4456124" cy="3245819"/>
          </a:xfrm>
          <a:prstGeom prst="rect">
            <a:avLst/>
          </a:prstGeom>
        </p:spPr>
      </p:pic>
      <p:pic>
        <p:nvPicPr>
          <p:cNvPr id="8" name="Picture 8"/>
          <p:cNvPicPr>
            <a:picLocks noChangeAspect="1"/>
          </p:cNvPicPr>
          <p:nvPr/>
        </p:nvPicPr>
        <p:blipFill>
          <a:blip r:embed="rId6"/>
          <a:srcRect/>
          <a:stretch>
            <a:fillRect/>
          </a:stretch>
        </p:blipFill>
        <p:spPr>
          <a:xfrm>
            <a:off x="7426064" y="5600922"/>
            <a:ext cx="9900003" cy="2068847"/>
          </a:xfrm>
          <a:prstGeom prst="rect">
            <a:avLst/>
          </a:prstGeom>
        </p:spPr>
      </p:pic>
      <p:sp>
        <p:nvSpPr>
          <p:cNvPr id="9" name="AutoShape 9"/>
          <p:cNvSpPr/>
          <p:nvPr/>
        </p:nvSpPr>
        <p:spPr>
          <a:xfrm>
            <a:off x="8955981" y="9258300"/>
            <a:ext cx="3420085" cy="0"/>
          </a:xfrm>
          <a:prstGeom prst="line">
            <a:avLst/>
          </a:prstGeom>
          <a:ln w="19050" cap="flat">
            <a:solidFill>
              <a:srgbClr val="D9D9D9"/>
            </a:solidFill>
            <a:prstDash val="solid"/>
            <a:headEnd type="none" w="sm" len="sm"/>
            <a:tailEnd type="none" w="sm" len="sm"/>
          </a:ln>
        </p:spPr>
      </p:sp>
      <p:pic>
        <p:nvPicPr>
          <p:cNvPr id="10" name="Picture 10"/>
          <p:cNvPicPr>
            <a:picLocks noChangeAspect="1"/>
          </p:cNvPicPr>
          <p:nvPr/>
        </p:nvPicPr>
        <p:blipFill>
          <a:blip r:embed="rId7"/>
          <a:srcRect b="10978"/>
          <a:stretch>
            <a:fillRect/>
          </a:stretch>
        </p:blipFill>
        <p:spPr>
          <a:xfrm>
            <a:off x="1485621" y="8019908"/>
            <a:ext cx="8292567" cy="1996973"/>
          </a:xfrm>
          <a:prstGeom prst="rect">
            <a:avLst/>
          </a:prstGeom>
        </p:spPr>
      </p:pic>
      <p:sp>
        <p:nvSpPr>
          <p:cNvPr id="11" name="TextBox 11"/>
          <p:cNvSpPr txBox="1"/>
          <p:nvPr/>
        </p:nvSpPr>
        <p:spPr>
          <a:xfrm>
            <a:off x="3246840" y="353952"/>
            <a:ext cx="11096918" cy="868680"/>
          </a:xfrm>
          <a:prstGeom prst="rect">
            <a:avLst/>
          </a:prstGeom>
        </p:spPr>
        <p:txBody>
          <a:bodyPr lIns="0" tIns="0" rIns="0" bIns="0" rtlCol="0" anchor="t">
            <a:spAutoFit/>
          </a:bodyPr>
          <a:lstStyle/>
          <a:p>
            <a:pPr algn="ctr">
              <a:lnSpc>
                <a:spcPts val="6719"/>
              </a:lnSpc>
            </a:pPr>
            <a:r>
              <a:rPr lang="en-US" sz="4800">
                <a:solidFill>
                  <a:srgbClr val="000000"/>
                </a:solidFill>
                <a:latin typeface="Poppins Bold"/>
              </a:rPr>
              <a:t>DATA VISUALIZATION</a:t>
            </a:r>
          </a:p>
        </p:txBody>
      </p:sp>
      <p:sp>
        <p:nvSpPr>
          <p:cNvPr id="12" name="TextBox 12"/>
          <p:cNvSpPr txBox="1"/>
          <p:nvPr/>
        </p:nvSpPr>
        <p:spPr>
          <a:xfrm>
            <a:off x="881115" y="3532045"/>
            <a:ext cx="3502640" cy="1073150"/>
          </a:xfrm>
          <a:prstGeom prst="rect">
            <a:avLst/>
          </a:prstGeom>
        </p:spPr>
        <p:txBody>
          <a:bodyPr lIns="0" tIns="0" rIns="0" bIns="0" rtlCol="0" anchor="t">
            <a:spAutoFit/>
          </a:bodyPr>
          <a:lstStyle/>
          <a:p>
            <a:pPr>
              <a:lnSpc>
                <a:spcPts val="2800"/>
              </a:lnSpc>
            </a:pPr>
            <a:r>
              <a:rPr lang="en-US" sz="2000">
                <a:solidFill>
                  <a:srgbClr val="000000"/>
                </a:solidFill>
                <a:latin typeface="Poppins Bold"/>
              </a:rPr>
              <a:t>Count of different types of skin diseases in the dataset</a:t>
            </a:r>
          </a:p>
        </p:txBody>
      </p:sp>
      <p:sp>
        <p:nvSpPr>
          <p:cNvPr id="13" name="TextBox 13"/>
          <p:cNvSpPr txBox="1"/>
          <p:nvPr/>
        </p:nvSpPr>
        <p:spPr>
          <a:xfrm>
            <a:off x="4561804" y="6241778"/>
            <a:ext cx="3085664" cy="623813"/>
          </a:xfrm>
          <a:prstGeom prst="rect">
            <a:avLst/>
          </a:prstGeom>
        </p:spPr>
        <p:txBody>
          <a:bodyPr lIns="0" tIns="0" rIns="0" bIns="0" rtlCol="0" anchor="t">
            <a:spAutoFit/>
          </a:bodyPr>
          <a:lstStyle/>
          <a:p>
            <a:pPr>
              <a:lnSpc>
                <a:spcPts val="2466"/>
              </a:lnSpc>
            </a:pPr>
            <a:r>
              <a:rPr lang="en-US" sz="1761">
                <a:solidFill>
                  <a:srgbClr val="000000"/>
                </a:solidFill>
                <a:latin typeface="Poppins Bold"/>
              </a:rPr>
              <a:t>Distribution of age of patients</a:t>
            </a:r>
          </a:p>
        </p:txBody>
      </p:sp>
      <p:sp>
        <p:nvSpPr>
          <p:cNvPr id="14" name="TextBox 14"/>
          <p:cNvSpPr txBox="1"/>
          <p:nvPr/>
        </p:nvSpPr>
        <p:spPr>
          <a:xfrm>
            <a:off x="13360664" y="2946561"/>
            <a:ext cx="3225158" cy="649861"/>
          </a:xfrm>
          <a:prstGeom prst="rect">
            <a:avLst/>
          </a:prstGeom>
        </p:spPr>
        <p:txBody>
          <a:bodyPr lIns="0" tIns="0" rIns="0" bIns="0" rtlCol="0" anchor="t">
            <a:spAutoFit/>
          </a:bodyPr>
          <a:lstStyle/>
          <a:p>
            <a:pPr>
              <a:lnSpc>
                <a:spcPts val="2578"/>
              </a:lnSpc>
            </a:pPr>
            <a:r>
              <a:rPr lang="en-US" sz="1841">
                <a:solidFill>
                  <a:srgbClr val="000000"/>
                </a:solidFill>
                <a:latin typeface="Poppins Bold"/>
              </a:rPr>
              <a:t>Ratio of male vs female patients</a:t>
            </a:r>
          </a:p>
        </p:txBody>
      </p:sp>
      <p:sp>
        <p:nvSpPr>
          <p:cNvPr id="15" name="TextBox 15"/>
          <p:cNvSpPr txBox="1"/>
          <p:nvPr/>
        </p:nvSpPr>
        <p:spPr>
          <a:xfrm>
            <a:off x="9778188" y="8634487"/>
            <a:ext cx="3085664" cy="623813"/>
          </a:xfrm>
          <a:prstGeom prst="rect">
            <a:avLst/>
          </a:prstGeom>
        </p:spPr>
        <p:txBody>
          <a:bodyPr lIns="0" tIns="0" rIns="0" bIns="0" rtlCol="0" anchor="t">
            <a:spAutoFit/>
          </a:bodyPr>
          <a:lstStyle/>
          <a:p>
            <a:pPr>
              <a:lnSpc>
                <a:spcPts val="2466"/>
              </a:lnSpc>
            </a:pPr>
            <a:r>
              <a:rPr lang="en-US" sz="1761">
                <a:solidFill>
                  <a:srgbClr val="000000"/>
                </a:solidFill>
                <a:latin typeface="Poppins Bold"/>
              </a:rPr>
              <a:t>Localization of of the cancer in the body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6427">
            <a:off x="7603241" y="-2169874"/>
            <a:ext cx="13347232" cy="10847660"/>
          </a:xfrm>
          <a:prstGeom prst="rect">
            <a:avLst/>
          </a:prstGeom>
        </p:spPr>
      </p:pic>
      <p:sp>
        <p:nvSpPr>
          <p:cNvPr id="3" name="TextBox 3"/>
          <p:cNvSpPr txBox="1"/>
          <p:nvPr/>
        </p:nvSpPr>
        <p:spPr>
          <a:xfrm>
            <a:off x="3595541" y="1194522"/>
            <a:ext cx="11096918" cy="868680"/>
          </a:xfrm>
          <a:prstGeom prst="rect">
            <a:avLst/>
          </a:prstGeom>
        </p:spPr>
        <p:txBody>
          <a:bodyPr lIns="0" tIns="0" rIns="0" bIns="0" rtlCol="0" anchor="t">
            <a:spAutoFit/>
          </a:bodyPr>
          <a:lstStyle/>
          <a:p>
            <a:pPr algn="ctr">
              <a:lnSpc>
                <a:spcPts val="6719"/>
              </a:lnSpc>
            </a:pPr>
            <a:r>
              <a:rPr lang="en-US" sz="4800">
                <a:solidFill>
                  <a:srgbClr val="000000"/>
                </a:solidFill>
                <a:latin typeface="Poppins Bold"/>
              </a:rPr>
              <a:t>MACHINE LEARNING ALGORITHMS</a:t>
            </a:r>
          </a:p>
        </p:txBody>
      </p:sp>
      <p:sp>
        <p:nvSpPr>
          <p:cNvPr id="4" name="TextBox 4"/>
          <p:cNvSpPr txBox="1"/>
          <p:nvPr/>
        </p:nvSpPr>
        <p:spPr>
          <a:xfrm>
            <a:off x="3595541" y="2266531"/>
            <a:ext cx="11096918" cy="1034415"/>
          </a:xfrm>
          <a:prstGeom prst="rect">
            <a:avLst/>
          </a:prstGeom>
        </p:spPr>
        <p:txBody>
          <a:bodyPr lIns="0" tIns="0" rIns="0" bIns="0" rtlCol="0" anchor="t">
            <a:spAutoFit/>
          </a:bodyPr>
          <a:lstStyle/>
          <a:p>
            <a:pPr algn="ctr">
              <a:lnSpc>
                <a:spcPts val="4200"/>
              </a:lnSpc>
            </a:pPr>
            <a:r>
              <a:rPr lang="en-US" sz="2100">
                <a:solidFill>
                  <a:srgbClr val="545454"/>
                </a:solidFill>
                <a:latin typeface="Poppins"/>
              </a:rPr>
              <a:t>To serve the purpose of the project we have implemented two supervised machine learning algorithms and one neural network.</a:t>
            </a:r>
          </a:p>
        </p:txBody>
      </p:sp>
      <p:grpSp>
        <p:nvGrpSpPr>
          <p:cNvPr id="5" name="Group 5"/>
          <p:cNvGrpSpPr/>
          <p:nvPr/>
        </p:nvGrpSpPr>
        <p:grpSpPr>
          <a:xfrm>
            <a:off x="2599734" y="4020427"/>
            <a:ext cx="1521430" cy="152143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7" name="TextBox 7"/>
          <p:cNvSpPr txBox="1"/>
          <p:nvPr/>
        </p:nvSpPr>
        <p:spPr>
          <a:xfrm>
            <a:off x="758795" y="5837131"/>
            <a:ext cx="5203307" cy="566420"/>
          </a:xfrm>
          <a:prstGeom prst="rect">
            <a:avLst/>
          </a:prstGeom>
        </p:spPr>
        <p:txBody>
          <a:bodyPr lIns="0" tIns="0" rIns="0" bIns="0" rtlCol="0" anchor="t">
            <a:spAutoFit/>
          </a:bodyPr>
          <a:lstStyle/>
          <a:p>
            <a:pPr algn="ctr">
              <a:lnSpc>
                <a:spcPts val="4480"/>
              </a:lnSpc>
            </a:pPr>
            <a:r>
              <a:rPr lang="en-US" sz="3200">
                <a:solidFill>
                  <a:srgbClr val="000000"/>
                </a:solidFill>
                <a:latin typeface="Poppins Bold"/>
              </a:rPr>
              <a:t>Support Vector Machine</a:t>
            </a:r>
          </a:p>
        </p:txBody>
      </p:sp>
      <p:sp>
        <p:nvSpPr>
          <p:cNvPr id="8" name="TextBox 8"/>
          <p:cNvSpPr txBox="1"/>
          <p:nvPr/>
        </p:nvSpPr>
        <p:spPr>
          <a:xfrm>
            <a:off x="483505" y="6447703"/>
            <a:ext cx="5753888" cy="3006725"/>
          </a:xfrm>
          <a:prstGeom prst="rect">
            <a:avLst/>
          </a:prstGeom>
        </p:spPr>
        <p:txBody>
          <a:bodyPr lIns="0" tIns="0" rIns="0" bIns="0" rtlCol="0" anchor="t">
            <a:spAutoFit/>
          </a:bodyPr>
          <a:lstStyle/>
          <a:p>
            <a:pPr algn="ctr">
              <a:lnSpc>
                <a:spcPts val="4000"/>
              </a:lnSpc>
            </a:pPr>
            <a:r>
              <a:rPr lang="en-US" sz="2000">
                <a:solidFill>
                  <a:srgbClr val="545454"/>
                </a:solidFill>
                <a:latin typeface="Poppins"/>
              </a:rPr>
              <a:t>Support vector machines are useful because they can handle a variety of continuous and categorical data. Additionally, it produces multidimensional space to divide various classes and iteratively builds the best hyperplane, minimizing error</a:t>
            </a:r>
          </a:p>
        </p:txBody>
      </p:sp>
      <p:sp>
        <p:nvSpPr>
          <p:cNvPr id="9" name="TextBox 9"/>
          <p:cNvSpPr txBox="1"/>
          <p:nvPr/>
        </p:nvSpPr>
        <p:spPr>
          <a:xfrm>
            <a:off x="2777922" y="4275364"/>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01.</a:t>
            </a:r>
          </a:p>
        </p:txBody>
      </p:sp>
      <p:grpSp>
        <p:nvGrpSpPr>
          <p:cNvPr id="10" name="Group 10"/>
          <p:cNvGrpSpPr/>
          <p:nvPr/>
        </p:nvGrpSpPr>
        <p:grpSpPr>
          <a:xfrm>
            <a:off x="8383285" y="4020427"/>
            <a:ext cx="1521430" cy="152143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12" name="TextBox 12"/>
          <p:cNvSpPr txBox="1"/>
          <p:nvPr/>
        </p:nvSpPr>
        <p:spPr>
          <a:xfrm>
            <a:off x="8561473" y="4275364"/>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02.</a:t>
            </a:r>
          </a:p>
        </p:txBody>
      </p:sp>
      <p:sp>
        <p:nvSpPr>
          <p:cNvPr id="13" name="TextBox 13"/>
          <p:cNvSpPr txBox="1"/>
          <p:nvPr/>
        </p:nvSpPr>
        <p:spPr>
          <a:xfrm>
            <a:off x="6602924" y="5837131"/>
            <a:ext cx="5082151" cy="566420"/>
          </a:xfrm>
          <a:prstGeom prst="rect">
            <a:avLst/>
          </a:prstGeom>
        </p:spPr>
        <p:txBody>
          <a:bodyPr lIns="0" tIns="0" rIns="0" bIns="0" rtlCol="0" anchor="t">
            <a:spAutoFit/>
          </a:bodyPr>
          <a:lstStyle/>
          <a:p>
            <a:pPr algn="ctr">
              <a:lnSpc>
                <a:spcPts val="4480"/>
              </a:lnSpc>
            </a:pPr>
            <a:r>
              <a:rPr lang="en-US" sz="3200">
                <a:solidFill>
                  <a:srgbClr val="000000"/>
                </a:solidFill>
                <a:latin typeface="Poppins Bold"/>
              </a:rPr>
              <a:t>Random Forest</a:t>
            </a:r>
          </a:p>
        </p:txBody>
      </p:sp>
      <p:sp>
        <p:nvSpPr>
          <p:cNvPr id="14" name="TextBox 14"/>
          <p:cNvSpPr txBox="1"/>
          <p:nvPr/>
        </p:nvSpPr>
        <p:spPr>
          <a:xfrm>
            <a:off x="6237393" y="6447703"/>
            <a:ext cx="5447683" cy="3006725"/>
          </a:xfrm>
          <a:prstGeom prst="rect">
            <a:avLst/>
          </a:prstGeom>
        </p:spPr>
        <p:txBody>
          <a:bodyPr lIns="0" tIns="0" rIns="0" bIns="0" rtlCol="0" anchor="t">
            <a:spAutoFit/>
          </a:bodyPr>
          <a:lstStyle/>
          <a:p>
            <a:pPr algn="ctr">
              <a:lnSpc>
                <a:spcPts val="4000"/>
              </a:lnSpc>
            </a:pPr>
            <a:r>
              <a:rPr lang="en-US" sz="2000">
                <a:solidFill>
                  <a:srgbClr val="545454"/>
                </a:solidFill>
                <a:latin typeface="Poppins"/>
              </a:rPr>
              <a:t>We chose random forest because it provides estimates for feature relevance and can handle enormous data with thousands of variables by automatically balancing data sets when one class is more rare than others in the data. </a:t>
            </a:r>
          </a:p>
        </p:txBody>
      </p:sp>
      <p:grpSp>
        <p:nvGrpSpPr>
          <p:cNvPr id="15" name="Group 15"/>
          <p:cNvGrpSpPr/>
          <p:nvPr/>
        </p:nvGrpSpPr>
        <p:grpSpPr>
          <a:xfrm>
            <a:off x="13931744" y="4020427"/>
            <a:ext cx="1521430" cy="152143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795FF"/>
            </a:solidFill>
          </p:spPr>
        </p:sp>
      </p:grpSp>
      <p:sp>
        <p:nvSpPr>
          <p:cNvPr id="17" name="TextBox 17"/>
          <p:cNvSpPr txBox="1"/>
          <p:nvPr/>
        </p:nvSpPr>
        <p:spPr>
          <a:xfrm>
            <a:off x="11740172" y="5837131"/>
            <a:ext cx="5904573" cy="566420"/>
          </a:xfrm>
          <a:prstGeom prst="rect">
            <a:avLst/>
          </a:prstGeom>
        </p:spPr>
        <p:txBody>
          <a:bodyPr lIns="0" tIns="0" rIns="0" bIns="0" rtlCol="0" anchor="t">
            <a:spAutoFit/>
          </a:bodyPr>
          <a:lstStyle/>
          <a:p>
            <a:pPr algn="ctr">
              <a:lnSpc>
                <a:spcPts val="4480"/>
              </a:lnSpc>
            </a:pPr>
            <a:r>
              <a:rPr lang="en-US" sz="3200">
                <a:solidFill>
                  <a:srgbClr val="000000"/>
                </a:solidFill>
                <a:latin typeface="Poppins Bold"/>
              </a:rPr>
              <a:t>Convolution Neural Network</a:t>
            </a:r>
          </a:p>
        </p:txBody>
      </p:sp>
      <p:sp>
        <p:nvSpPr>
          <p:cNvPr id="18" name="TextBox 18"/>
          <p:cNvSpPr txBox="1"/>
          <p:nvPr/>
        </p:nvSpPr>
        <p:spPr>
          <a:xfrm>
            <a:off x="11868680" y="6447703"/>
            <a:ext cx="5776065" cy="3006725"/>
          </a:xfrm>
          <a:prstGeom prst="rect">
            <a:avLst/>
          </a:prstGeom>
        </p:spPr>
        <p:txBody>
          <a:bodyPr lIns="0" tIns="0" rIns="0" bIns="0" rtlCol="0" anchor="t">
            <a:spAutoFit/>
          </a:bodyPr>
          <a:lstStyle/>
          <a:p>
            <a:pPr algn="ctr">
              <a:lnSpc>
                <a:spcPts val="4000"/>
              </a:lnSpc>
            </a:pPr>
            <a:r>
              <a:rPr lang="en-US" sz="2000">
                <a:solidFill>
                  <a:srgbClr val="545454"/>
                </a:solidFill>
                <a:latin typeface="Poppins"/>
              </a:rPr>
              <a:t>We used CNN because they are exceptionally good at lowering the number of parameters without sacrificing model quality. Images contain a great degree of dimension since each pixel is treated as a feature, which is ideal for CNNs’ abilities as explained above. </a:t>
            </a:r>
          </a:p>
        </p:txBody>
      </p:sp>
      <p:sp>
        <p:nvSpPr>
          <p:cNvPr id="19" name="TextBox 19"/>
          <p:cNvSpPr txBox="1"/>
          <p:nvPr/>
        </p:nvSpPr>
        <p:spPr>
          <a:xfrm>
            <a:off x="14109932" y="4275364"/>
            <a:ext cx="1165054" cy="868680"/>
          </a:xfrm>
          <a:prstGeom prst="rect">
            <a:avLst/>
          </a:prstGeom>
        </p:spPr>
        <p:txBody>
          <a:bodyPr lIns="0" tIns="0" rIns="0" bIns="0" rtlCol="0" anchor="t">
            <a:spAutoFit/>
          </a:bodyPr>
          <a:lstStyle/>
          <a:p>
            <a:pPr algn="ctr">
              <a:lnSpc>
                <a:spcPts val="6719"/>
              </a:lnSpc>
            </a:pPr>
            <a:r>
              <a:rPr lang="en-US" sz="4800">
                <a:solidFill>
                  <a:srgbClr val="FFFFFF"/>
                </a:solidFill>
                <a:latin typeface="Poppins Bold"/>
              </a:rPr>
              <a:t>03.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18939" flipV="1">
            <a:off x="6665357" y="-1923092"/>
            <a:ext cx="13347232" cy="10847660"/>
          </a:xfrm>
          <a:prstGeom prst="rect">
            <a:avLst/>
          </a:prstGeom>
        </p:spPr>
      </p:pic>
      <p:sp>
        <p:nvSpPr>
          <p:cNvPr id="3" name="TextBox 3"/>
          <p:cNvSpPr txBox="1"/>
          <p:nvPr/>
        </p:nvSpPr>
        <p:spPr>
          <a:xfrm>
            <a:off x="1028700" y="885825"/>
            <a:ext cx="8115300" cy="868680"/>
          </a:xfrm>
          <a:prstGeom prst="rect">
            <a:avLst/>
          </a:prstGeom>
        </p:spPr>
        <p:txBody>
          <a:bodyPr lIns="0" tIns="0" rIns="0" bIns="0" rtlCol="0" anchor="t">
            <a:spAutoFit/>
          </a:bodyPr>
          <a:lstStyle/>
          <a:p>
            <a:pPr>
              <a:lnSpc>
                <a:spcPts val="6719"/>
              </a:lnSpc>
            </a:pPr>
            <a:r>
              <a:rPr lang="en-US" sz="4800">
                <a:solidFill>
                  <a:srgbClr val="000000"/>
                </a:solidFill>
                <a:latin typeface="Poppins Bold"/>
              </a:rPr>
              <a:t>IMPLEMENTATION</a:t>
            </a:r>
          </a:p>
        </p:txBody>
      </p:sp>
      <p:sp>
        <p:nvSpPr>
          <p:cNvPr id="4" name="TextBox 4"/>
          <p:cNvSpPr txBox="1"/>
          <p:nvPr/>
        </p:nvSpPr>
        <p:spPr>
          <a:xfrm>
            <a:off x="1021326" y="1754505"/>
            <a:ext cx="16230600" cy="7500621"/>
          </a:xfrm>
          <a:prstGeom prst="rect">
            <a:avLst/>
          </a:prstGeom>
        </p:spPr>
        <p:txBody>
          <a:bodyPr lIns="0" tIns="0" rIns="0" bIns="0" rtlCol="0" anchor="t">
            <a:spAutoFit/>
          </a:bodyPr>
          <a:lstStyle/>
          <a:p>
            <a:pPr>
              <a:lnSpc>
                <a:spcPts val="4599"/>
              </a:lnSpc>
            </a:pPr>
            <a:r>
              <a:rPr lang="en-US" sz="2299" dirty="0">
                <a:solidFill>
                  <a:srgbClr val="545454"/>
                </a:solidFill>
                <a:latin typeface="Poppins"/>
              </a:rPr>
              <a:t>The data set has been divided into training and testing data sets, each of which is 80 and 20 percent of the original data set. The training data set is used to develop the models, while the testing data set is used to make predictions. Our results for both algorithm’s accuracy were 66.95% and 72.24%, respectively. And thus we made the decision to improve the Random Forest algorithm’s performance. In order to increase accuracy, we performed hyperparameter tuning and obtained the values for the parameters max depth, n estimators, min samples leaf, and min samples split using </a:t>
            </a:r>
            <a:r>
              <a:rPr lang="en-US" sz="2299" dirty="0" err="1">
                <a:solidFill>
                  <a:srgbClr val="545454"/>
                </a:solidFill>
                <a:latin typeface="Poppins"/>
              </a:rPr>
              <a:t>GridSearchCV</a:t>
            </a:r>
            <a:r>
              <a:rPr lang="en-US" sz="2299" dirty="0">
                <a:solidFill>
                  <a:srgbClr val="545454"/>
                </a:solidFill>
                <a:latin typeface="Poppins"/>
              </a:rPr>
              <a:t> that gave us the highest accuracy. We then trained the classifier once more using these values as input, but we were unable to detect any improvement in accuracy. </a:t>
            </a:r>
          </a:p>
          <a:p>
            <a:pPr>
              <a:lnSpc>
                <a:spcPts val="4599"/>
              </a:lnSpc>
            </a:pPr>
            <a:r>
              <a:rPr lang="en-US" sz="2299" dirty="0">
                <a:solidFill>
                  <a:srgbClr val="545454"/>
                </a:solidFill>
                <a:latin typeface="Poppins"/>
              </a:rPr>
              <a:t>First, we used </a:t>
            </a:r>
            <a:r>
              <a:rPr lang="en-US" sz="2299" dirty="0" err="1">
                <a:solidFill>
                  <a:srgbClr val="545454"/>
                </a:solidFill>
                <a:latin typeface="Poppins"/>
              </a:rPr>
              <a:t>ImageDataGenerator</a:t>
            </a:r>
            <a:r>
              <a:rPr lang="en-US" sz="2299" dirty="0">
                <a:solidFill>
                  <a:srgbClr val="545454"/>
                </a:solidFill>
                <a:latin typeface="Poppins"/>
              </a:rPr>
              <a:t> to rotate, resize, shift the image’s height and width, and flip it </a:t>
            </a:r>
            <a:r>
              <a:rPr lang="en-US" sz="2299" dirty="0" err="1">
                <a:solidFill>
                  <a:srgbClr val="545454"/>
                </a:solidFill>
                <a:latin typeface="Poppins"/>
              </a:rPr>
              <a:t>hori?zontally</a:t>
            </a:r>
            <a:r>
              <a:rPr lang="en-US" sz="2299" dirty="0">
                <a:solidFill>
                  <a:srgbClr val="545454"/>
                </a:solidFill>
                <a:latin typeface="Poppins"/>
              </a:rPr>
              <a:t> and vertically. Next, we normalized the array so that everything is between 0 and 1. We utilized 4 convolutional and max pooling layers to train the model. In order to extract features from the input image, a convolution layer alters it. This transformation involves convolving the image with a kernel (or filter). As a result, it lessens the quantity of network computation and the number of parameters that must be learned.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1361</Words>
  <Application>Microsoft Office PowerPoint</Application>
  <PresentationFormat>Custom</PresentationFormat>
  <Paragraphs>75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Articulat</vt:lpstr>
      <vt:lpstr>Poppins</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dc:title>
  <cp:lastModifiedBy>Aakanksha Patil</cp:lastModifiedBy>
  <cp:revision>2</cp:revision>
  <dcterms:created xsi:type="dcterms:W3CDTF">2006-08-16T00:00:00Z</dcterms:created>
  <dcterms:modified xsi:type="dcterms:W3CDTF">2022-12-22T04:37:47Z</dcterms:modified>
  <dc:identifier>DAFVckx3zLs</dc:identifier>
</cp:coreProperties>
</file>